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9" r:id="rId4"/>
    <p:sldId id="270" r:id="rId5"/>
    <p:sldId id="272" r:id="rId6"/>
    <p:sldId id="273" r:id="rId7"/>
    <p:sldId id="274" r:id="rId8"/>
    <p:sldId id="275" r:id="rId9"/>
    <p:sldId id="263" r:id="rId10"/>
    <p:sldId id="264" r:id="rId11"/>
    <p:sldId id="290" r:id="rId12"/>
    <p:sldId id="291" r:id="rId13"/>
    <p:sldId id="257" r:id="rId14"/>
    <p:sldId id="280" r:id="rId15"/>
    <p:sldId id="281" r:id="rId16"/>
    <p:sldId id="276" r:id="rId17"/>
    <p:sldId id="282" r:id="rId18"/>
    <p:sldId id="283" r:id="rId19"/>
    <p:sldId id="277" r:id="rId20"/>
    <p:sldId id="284" r:id="rId21"/>
    <p:sldId id="285" r:id="rId22"/>
    <p:sldId id="278" r:id="rId23"/>
    <p:sldId id="286" r:id="rId24"/>
    <p:sldId id="287" r:id="rId25"/>
    <p:sldId id="279" r:id="rId26"/>
    <p:sldId id="288" r:id="rId27"/>
    <p:sldId id="289" r:id="rId28"/>
    <p:sldId id="292" r:id="rId29"/>
    <p:sldId id="268" r:id="rId30"/>
    <p:sldId id="271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/>
    <p:restoredTop sz="94607"/>
  </p:normalViewPr>
  <p:slideViewPr>
    <p:cSldViewPr snapToGrid="0">
      <p:cViewPr varScale="1">
        <p:scale>
          <a:sx n="144" d="100"/>
          <a:sy n="144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C6E1A-5963-1340-A84C-1F2D1B6BB9F7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7CA6B-3139-D044-87B8-7724688C58D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4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17CA6B-3139-D044-87B8-7724688C58D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476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38F8-7C02-FB46-3069-FA3294495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3B0BA7-A161-9F67-82D7-BFCA1DF01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45222-6689-DA96-9A81-CD2431F3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7B70D-E2B1-5AF0-469B-227E6E08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7A588-A02A-C553-5A97-9133A07C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24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CBDF6-9D05-881D-BCB7-D07DF814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40E54E-E5A0-2C7D-C6CA-FB7AA7DB2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593A4-DA76-D7B1-DCED-FB785B08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6573E-8BD1-AF93-22A0-FD4CA269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7A046-D3A8-4996-1549-BE336B5B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862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AA697C-9347-D356-4ADA-335072703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5C5387-8639-31CB-3F3F-20EB5F492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F895BB-7C53-64D4-DE1E-4E995031E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ADD48-97E7-EC19-333B-705C9CC4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5299A-2E1B-B0B2-A2C7-1F0FFD20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98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8833B-F502-C57A-C2FD-8A6F7CCD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CDCDE2-6B7C-01A8-78DE-E261F9B30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DA3E8-F0B7-CDD2-FB55-3E8DB679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93DFC-5007-F039-C0FE-2CDE34B0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750F38-1BDA-1CDD-6251-1575E9FC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352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FFD8A-053E-F32A-D2C4-DBDA8D8C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AFA8B7-2ADD-75EF-D842-5B3B8D19B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97A8A8-5D7C-95BE-41E1-F171B07C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50249-45C7-4F96-3910-D4AA74FD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159A8-3C3A-88E8-C329-107D3F24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858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8B9DD-6CA4-9DB9-EA5C-E0977422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B10F5-2CF7-13F5-9AEC-C6D12490E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B4DBD7-B676-7025-B54D-34C7537DD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ACD7FD-2580-A77C-F2B3-0FF62D5D0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2FC23-963C-881E-E089-C2143906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E8C69B-6DE9-72AE-8603-6FE76B8E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2927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1C8F4-7E30-BAD4-09E9-3F826AA9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FEE50-8EA0-F88E-1780-BA5E4FC67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F7ACF2-CD83-04E0-1BAF-8B694EC8E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66AFA3-D39A-811E-221D-FA631D849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7180DF-B6EC-BDBE-D5C4-E6D592E0D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1160F9-D10B-E731-FE18-0BEACC9D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EE057-1E2E-80D2-A189-611C7DBB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8A2236-D338-3771-CA3E-161BC74B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39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98801-60DB-6FED-3E82-DCB540A7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57EFAC-1642-3D5C-20F5-EEFD6F95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DC3B45-B98E-8D1E-7BBD-1191F017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FA5AD5-B780-4AB3-CA90-BC629E48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624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393B87-C15F-7D3A-1247-BC36DEF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AF2978-6E6F-123B-1D12-E8C14112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C31240-5278-22EC-5F70-4DBCDF4C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587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E58F-8BCB-9BC2-F2A3-D1EA6D4C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22BEE-165A-3520-2980-1B5A4F14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43A4A4-386A-FE3B-8E91-48931FD9F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64322-4671-AB65-5B8F-A44079B31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BF4C17-56E7-752C-C554-1D892F70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02348-997B-8A40-5A4C-1029B472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539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FBB06-DDBB-2298-FF07-EF3227BB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0DB9CE-8B99-AE04-F7E4-9D477B938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E8D7E7-F163-BD64-5DFB-BFEEAE9D0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C45A9-23A2-BD23-4399-87804453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0281D5-22B3-5BD2-3803-60CD81EA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9FF577-81DB-135B-E056-B084B35C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616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1C1421-C176-9C11-7DFD-6541F50F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5D24A-95EB-A41D-A76A-B761E0FC1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82C95-D31E-8CB3-1993-FBD4D845B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43DF7-5B99-2B4A-9A62-DEB5D2594B65}" type="datetimeFigureOut">
              <a:rPr kumimoji="1" lang="ko-Kore-KR" altLang="en-US" smtClean="0"/>
              <a:t>2022. 12. 9.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D4669-36F3-BA36-708E-359B2F0AC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4CD255-8A58-8EFD-638A-332EB2236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FA7BA-70ED-7A4E-9D11-7286F43182A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002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bab2min.tistory.com/598" TargetMode="External"/><Relationship Id="rId3" Type="http://schemas.openxmlformats.org/officeDocument/2006/relationships/hyperlink" Target="https://www.cosinkorea.com/mobile/article.html?no=41218" TargetMode="External"/><Relationship Id="rId7" Type="http://schemas.openxmlformats.org/officeDocument/2006/relationships/hyperlink" Target="https://gahwan.com/python-%EC%97%B0%EA%B4%80%EC%96%B4-%EB%84%A4%ED%8A%B8%EC%9B%8C%ED%81%AC-%EB%B6%84%EC%84%9D-with-networkx-package/" TargetMode="External"/><Relationship Id="rId2" Type="http://schemas.openxmlformats.org/officeDocument/2006/relationships/hyperlink" Target="https://scienceon.kisti.re.kr/srch/selectPORSrchArticle.do?cn=JAKO201110334667133&amp;dbt=N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navigator.tistory.com/39" TargetMode="External"/><Relationship Id="rId5" Type="http://schemas.openxmlformats.org/officeDocument/2006/relationships/hyperlink" Target="https://romanticq.github.io/%EB%A8%B8%EC%8B%A0%EB%9F%AC%EB%8B%9D/text-mining-tech3/#453-word2vec-%EA%B8%B0%EB%B0%98-%EC%97%B0%EA%B4%80%EC%96%B4-%EB%B6%84%EC%84%9D" TargetMode="External"/><Relationship Id="rId4" Type="http://schemas.openxmlformats.org/officeDocument/2006/relationships/hyperlink" Target="https://brunch.co.kr/@sonnykim/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AEB5F-B613-DB22-28ED-8488BC4C0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657" y="2645229"/>
            <a:ext cx="9840686" cy="78377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4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네이버</a:t>
            </a:r>
            <a:r>
              <a:rPr kumimoji="1" lang="ko-KR" altLang="en-US" sz="4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쇼핑의 댓글을 이용한 텍스트 분석</a:t>
            </a:r>
            <a:endParaRPr kumimoji="1" lang="ko-Kore-KR" altLang="en-US" sz="4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609FFE-D8D6-E4A7-A43C-B7C190875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44744" y="4550231"/>
            <a:ext cx="1371599" cy="522514"/>
          </a:xfrm>
        </p:spPr>
        <p:txBody>
          <a:bodyPr>
            <a:normAutofit/>
          </a:bodyPr>
          <a:lstStyle/>
          <a:p>
            <a:pPr algn="r"/>
            <a:r>
              <a:rPr kumimoji="1"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함송민</a:t>
            </a:r>
            <a:endParaRPr kumimoji="1" lang="ko-Kore-KR" altLang="en-US" sz="2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469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3FA12C-7CE8-3BFB-3C67-92ACA64120D0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3069771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</a:t>
            </a:r>
            <a:r>
              <a:rPr kumimoji="1" lang="ko-KR" altLang="en-US" sz="3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전처리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7805306-294C-1F2D-551A-E2046AF3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42" y="1476605"/>
            <a:ext cx="9989573" cy="42629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B18AD57-8ABE-DC3D-B1F5-B8F15DA8B0C9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479346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형태소 분석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B8D255B-2B3C-AA16-E35C-49F95D4BED15}"/>
              </a:ext>
            </a:extLst>
          </p:cNvPr>
          <p:cNvSpPr txBox="1">
            <a:spLocks/>
          </p:cNvSpPr>
          <p:nvPr/>
        </p:nvSpPr>
        <p:spPr>
          <a:xfrm>
            <a:off x="774642" y="5869844"/>
            <a:ext cx="5724303" cy="461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평점끼리 데이터프레임을 나누어서 토큰화 진행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76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3FA12C-7CE8-3BFB-3C67-92ACA64120D0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3069771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</a:t>
            </a:r>
            <a:r>
              <a:rPr kumimoji="1" lang="ko-KR" altLang="en-US" sz="3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전처리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B18AD57-8ABE-DC3D-B1F5-B8F15DA8B0C9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479346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b="1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동시출현빈도</a:t>
            </a:r>
            <a:r>
              <a:rPr kumimoji="1" lang="ko-KR" altLang="en-US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분석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B3993F1-60BA-D356-08FE-1C309A83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46" y="1388959"/>
            <a:ext cx="8329612" cy="4743626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B3C61B6-55DF-0F90-023D-41484F3B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458" y="1695965"/>
            <a:ext cx="2810327" cy="346607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DA9F774-5C18-EB9E-893C-F5A9CF9A1B87}"/>
              </a:ext>
            </a:extLst>
          </p:cNvPr>
          <p:cNvSpPr txBox="1">
            <a:spLocks/>
          </p:cNvSpPr>
          <p:nvPr/>
        </p:nvSpPr>
        <p:spPr>
          <a:xfrm>
            <a:off x="998195" y="6209063"/>
            <a:ext cx="7721263" cy="461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한 리뷰에서 얼마나 단어가 동시에 출현되는지에 대한 분석 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39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3FA12C-7CE8-3BFB-3C67-92ACA64120D0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3069771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</a:t>
            </a:r>
            <a:r>
              <a:rPr kumimoji="1" lang="ko-KR" altLang="en-US" sz="3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전처리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B18AD57-8ABE-DC3D-B1F5-B8F15DA8B0C9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479346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Word2Vec</a:t>
            </a:r>
            <a:r>
              <a:rPr kumimoji="1" lang="ko-KR" altLang="en-US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–</a:t>
            </a:r>
            <a:r>
              <a:rPr kumimoji="1" lang="ko-KR" altLang="en-US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b="1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연관도분석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A9758-26D1-B602-15E0-31988A83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" y="1619183"/>
            <a:ext cx="11157857" cy="278627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4C1AE54-892F-B176-EDD5-3776C786B8CD}"/>
              </a:ext>
            </a:extLst>
          </p:cNvPr>
          <p:cNvSpPr txBox="1">
            <a:spLocks/>
          </p:cNvSpPr>
          <p:nvPr/>
        </p:nvSpPr>
        <p:spPr>
          <a:xfrm>
            <a:off x="517071" y="5782386"/>
            <a:ext cx="8108101" cy="461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별 </a:t>
            </a:r>
            <a:r>
              <a:rPr kumimoji="1" lang="ko-KR" altLang="en-US" sz="20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점수별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리뷰에서 단어가 어떤 다른 단어와 연관이 있는지 판단   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5AF5A9-AD17-73D4-69EA-84F2D890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1" y="4540670"/>
            <a:ext cx="11123494" cy="98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13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빈도 분석과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워드클라우드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A08AA3-D261-1366-FFFE-F69301013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6" t="17717" r="9630" b="13812"/>
          <a:stretch/>
        </p:blipFill>
        <p:spPr>
          <a:xfrm>
            <a:off x="250372" y="1978291"/>
            <a:ext cx="5515528" cy="2981474"/>
          </a:xfrm>
          <a:prstGeom prst="rect">
            <a:avLst/>
          </a:prstGeom>
        </p:spPr>
      </p:pic>
      <p:pic>
        <p:nvPicPr>
          <p:cNvPr id="16" name="그림 15" descr="텍스트, 강판이(가) 표시된 사진&#10;&#10;자동 생성된 설명">
            <a:extLst>
              <a:ext uri="{FF2B5EF4-FFF2-40B4-BE49-F238E27FC236}">
                <a16:creationId xmlns:a16="http://schemas.microsoft.com/office/drawing/2014/main" id="{850EE077-F161-F8A5-57F3-0600EBE60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585" y="490713"/>
            <a:ext cx="927129" cy="587657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A20BA4E-6D05-F6D6-7328-86036E598124}"/>
              </a:ext>
            </a:extLst>
          </p:cNvPr>
          <p:cNvSpPr txBox="1">
            <a:spLocks/>
          </p:cNvSpPr>
          <p:nvPr/>
        </p:nvSpPr>
        <p:spPr>
          <a:xfrm>
            <a:off x="9214462" y="1066987"/>
            <a:ext cx="1941481" cy="502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구매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에어리그린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향기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발향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스틱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기분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선물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거실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꽃집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908EDF21-54F2-A33D-08CC-C20819644E7B}"/>
              </a:ext>
            </a:extLst>
          </p:cNvPr>
          <p:cNvSpPr/>
          <p:nvPr/>
        </p:nvSpPr>
        <p:spPr>
          <a:xfrm>
            <a:off x="7336400" y="3276412"/>
            <a:ext cx="1421506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49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동시출현빈도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816B71-C40E-8CFB-EE0D-35CDC65F5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8" y="1449726"/>
            <a:ext cx="11781441" cy="4453846"/>
          </a:xfrm>
          <a:prstGeom prst="rect">
            <a:avLst/>
          </a:prstGeom>
        </p:spPr>
      </p:pic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6B7BF724-AAF7-B5E5-6432-1A688EB86AEB}"/>
              </a:ext>
            </a:extLst>
          </p:cNvPr>
          <p:cNvCxnSpPr>
            <a:cxnSpLocks/>
          </p:cNvCxnSpPr>
          <p:nvPr/>
        </p:nvCxnSpPr>
        <p:spPr>
          <a:xfrm flipV="1">
            <a:off x="864327" y="5241392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3CAE2037-A863-B6D2-8CF5-1810D0464D4B}"/>
              </a:ext>
            </a:extLst>
          </p:cNvPr>
          <p:cNvCxnSpPr>
            <a:cxnSpLocks/>
          </p:cNvCxnSpPr>
          <p:nvPr/>
        </p:nvCxnSpPr>
        <p:spPr>
          <a:xfrm flipV="1">
            <a:off x="2845527" y="5241392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C2EE5C3F-228D-C297-4F10-023900F6DE47}"/>
              </a:ext>
            </a:extLst>
          </p:cNvPr>
          <p:cNvCxnSpPr>
            <a:cxnSpLocks/>
          </p:cNvCxnSpPr>
          <p:nvPr/>
        </p:nvCxnSpPr>
        <p:spPr>
          <a:xfrm flipV="1">
            <a:off x="4236383" y="5271872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1AAC8FA9-BA31-7721-D128-6D2437B7CC53}"/>
              </a:ext>
            </a:extLst>
          </p:cNvPr>
          <p:cNvCxnSpPr>
            <a:cxnSpLocks/>
          </p:cNvCxnSpPr>
          <p:nvPr/>
        </p:nvCxnSpPr>
        <p:spPr>
          <a:xfrm flipV="1">
            <a:off x="9358087" y="5282032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E7FAC9F7-5EAF-0804-F869-B896C91897A3}"/>
              </a:ext>
            </a:extLst>
          </p:cNvPr>
          <p:cNvCxnSpPr>
            <a:cxnSpLocks/>
          </p:cNvCxnSpPr>
          <p:nvPr/>
        </p:nvCxnSpPr>
        <p:spPr>
          <a:xfrm flipV="1">
            <a:off x="10526487" y="5271872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E8E13816-0F0F-C684-735E-6D7AE92A1CCF}"/>
              </a:ext>
            </a:extLst>
          </p:cNvPr>
          <p:cNvCxnSpPr>
            <a:cxnSpLocks/>
          </p:cNvCxnSpPr>
          <p:nvPr/>
        </p:nvCxnSpPr>
        <p:spPr>
          <a:xfrm flipV="1">
            <a:off x="11085287" y="5241392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CCAC546-041F-8126-94AD-FA252FDC600E}"/>
              </a:ext>
            </a:extLst>
          </p:cNvPr>
          <p:cNvCxnSpPr>
            <a:cxnSpLocks/>
          </p:cNvCxnSpPr>
          <p:nvPr/>
        </p:nvCxnSpPr>
        <p:spPr>
          <a:xfrm flipV="1">
            <a:off x="8502010" y="5298248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E8FE8E0-ED37-27DE-BE49-4972A788C675}"/>
              </a:ext>
            </a:extLst>
          </p:cNvPr>
          <p:cNvSpPr txBox="1"/>
          <p:nvPr/>
        </p:nvSpPr>
        <p:spPr>
          <a:xfrm>
            <a:off x="1124545" y="6053600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꽃집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구매</a:t>
            </a:r>
            <a:endParaRPr lang="ko-Kore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5E8E94-3814-326F-4FD0-700AA1F24A36}"/>
              </a:ext>
            </a:extLst>
          </p:cNvPr>
          <p:cNvSpPr txBox="1"/>
          <p:nvPr/>
        </p:nvSpPr>
        <p:spPr>
          <a:xfrm>
            <a:off x="2571391" y="6057897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거실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가장</a:t>
            </a:r>
            <a:endParaRPr lang="ko-Kore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BD740-E1E6-FEC2-E7F7-F0566E6267CD}"/>
              </a:ext>
            </a:extLst>
          </p:cNvPr>
          <p:cNvSpPr txBox="1"/>
          <p:nvPr/>
        </p:nvSpPr>
        <p:spPr>
          <a:xfrm>
            <a:off x="4018237" y="6057897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달달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구매</a:t>
            </a:r>
            <a:endParaRPr lang="ko-Kore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8B118D-CC38-FA0F-2354-02B4008823F2}"/>
              </a:ext>
            </a:extLst>
          </p:cNvPr>
          <p:cNvSpPr txBox="1"/>
          <p:nvPr/>
        </p:nvSpPr>
        <p:spPr>
          <a:xfrm>
            <a:off x="5465083" y="6057897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디자인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구매</a:t>
            </a:r>
            <a:endParaRPr lang="ko-Kore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66AC1-CC66-9684-D1B0-5C4A72C91CB7}"/>
              </a:ext>
            </a:extLst>
          </p:cNvPr>
          <p:cNvSpPr txBox="1"/>
          <p:nvPr/>
        </p:nvSpPr>
        <p:spPr>
          <a:xfrm>
            <a:off x="6899180" y="6053599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비누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머스크</a:t>
            </a:r>
            <a:endParaRPr lang="ko-Kore-KR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49DFE6-9965-8348-C18C-CAD9FBC2B93F}"/>
              </a:ext>
            </a:extLst>
          </p:cNvPr>
          <p:cNvSpPr txBox="1"/>
          <p:nvPr/>
        </p:nvSpPr>
        <p:spPr>
          <a:xfrm>
            <a:off x="8333277" y="6047279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꽃집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그대로</a:t>
            </a:r>
            <a:endParaRPr lang="ko-Kore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C17789-BBDE-0D6A-062C-3051EA1315B2}"/>
              </a:ext>
            </a:extLst>
          </p:cNvPr>
          <p:cNvSpPr txBox="1"/>
          <p:nvPr/>
        </p:nvSpPr>
        <p:spPr>
          <a:xfrm>
            <a:off x="9767374" y="6047278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감동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가격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4975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–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연관도 분석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935F956-5C52-2FBF-EB76-F7B395E218DC}"/>
              </a:ext>
            </a:extLst>
          </p:cNvPr>
          <p:cNvSpPr txBox="1">
            <a:spLocks/>
          </p:cNvSpPr>
          <p:nvPr/>
        </p:nvSpPr>
        <p:spPr>
          <a:xfrm>
            <a:off x="1442288" y="1501888"/>
            <a:ext cx="3701141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연관도가 높게 나온 단어들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770386A-A2C5-9EED-2334-6AD4A76B2598}"/>
              </a:ext>
            </a:extLst>
          </p:cNvPr>
          <p:cNvSpPr txBox="1">
            <a:spLocks/>
          </p:cNvSpPr>
          <p:nvPr/>
        </p:nvSpPr>
        <p:spPr>
          <a:xfrm>
            <a:off x="1109477" y="2031434"/>
            <a:ext cx="4366764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발향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시간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지나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원룸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공간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스틱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리드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꼽아놨는데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발향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하나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두개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조절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기분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집안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가득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솔솔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신발장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가면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선물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집들이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생일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지인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차량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손색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거실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안방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현관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주방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화장실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입구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욕실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방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꽃집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생화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진짜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정말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꽃집향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풀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반했어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구매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구입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재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예정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도전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주문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식물원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가면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풀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특유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그린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꽃집향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베스트셀러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제일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반했어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향기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풀꽃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생화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화원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꽃집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A762CE4-3497-9C46-3968-A68E9249C74B}"/>
              </a:ext>
            </a:extLst>
          </p:cNvPr>
          <p:cNvSpPr/>
          <p:nvPr/>
        </p:nvSpPr>
        <p:spPr>
          <a:xfrm>
            <a:off x="5632710" y="3618306"/>
            <a:ext cx="822513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5F0AA02-D022-1607-2171-FB2A74503DE8}"/>
              </a:ext>
            </a:extLst>
          </p:cNvPr>
          <p:cNvSpPr txBox="1">
            <a:spLocks/>
          </p:cNvSpPr>
          <p:nvPr/>
        </p:nvSpPr>
        <p:spPr>
          <a:xfrm>
            <a:off x="6715759" y="2031434"/>
            <a:ext cx="4366764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높은 평점을 준사람도 발향이 잘 되지 않는다는 점에 대해서 문제를 삼고있다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발향이 잘 </a:t>
            </a: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되지않아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원룸에 사는 사람들에게 좋은 평을 받음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거실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안방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현관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주방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화장실에 주로 사용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플로럴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향에 긍정적인 반응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43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A2328F6-3854-34D5-8938-A35CC60C9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t="18486" r="9444" b="14305"/>
          <a:stretch/>
        </p:blipFill>
        <p:spPr>
          <a:xfrm>
            <a:off x="229640" y="1978291"/>
            <a:ext cx="5606768" cy="2981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빈도 분석과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워드클라우드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A0CC73C7-E4EA-A2F5-EE35-9B17EF723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7812" y="460824"/>
            <a:ext cx="906809" cy="5747778"/>
          </a:xfr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AE49914-B6A1-8665-CCC5-0AA38887C1CB}"/>
              </a:ext>
            </a:extLst>
          </p:cNvPr>
          <p:cNvSpPr txBox="1">
            <a:spLocks/>
          </p:cNvSpPr>
          <p:nvPr/>
        </p:nvSpPr>
        <p:spPr>
          <a:xfrm>
            <a:off x="9214462" y="954428"/>
            <a:ext cx="1941481" cy="502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발향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배송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생각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화장실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선물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가격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다른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조금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58010F87-87AD-4FFE-FA32-EDF9B90F09A9}"/>
              </a:ext>
            </a:extLst>
          </p:cNvPr>
          <p:cNvSpPr/>
          <p:nvPr/>
        </p:nvSpPr>
        <p:spPr>
          <a:xfrm>
            <a:off x="7403788" y="3276412"/>
            <a:ext cx="1421506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3406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동시출현빈도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2910FD-B2E5-A56D-D760-1E104DB1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5" y="1483974"/>
            <a:ext cx="11731782" cy="4419597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EEC0C26-849B-F528-0BAA-B0248D65295B}"/>
              </a:ext>
            </a:extLst>
          </p:cNvPr>
          <p:cNvCxnSpPr>
            <a:cxnSpLocks/>
          </p:cNvCxnSpPr>
          <p:nvPr/>
        </p:nvCxnSpPr>
        <p:spPr>
          <a:xfrm flipV="1">
            <a:off x="3350532" y="5282249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96EDC86-E011-CF6B-22B7-70B7DC46E5D4}"/>
              </a:ext>
            </a:extLst>
          </p:cNvPr>
          <p:cNvCxnSpPr>
            <a:cxnSpLocks/>
          </p:cNvCxnSpPr>
          <p:nvPr/>
        </p:nvCxnSpPr>
        <p:spPr>
          <a:xfrm flipV="1">
            <a:off x="5910852" y="5312729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0547285-A049-4744-BD53-4CCBD0F4280F}"/>
              </a:ext>
            </a:extLst>
          </p:cNvPr>
          <p:cNvCxnSpPr>
            <a:cxnSpLocks/>
          </p:cNvCxnSpPr>
          <p:nvPr/>
        </p:nvCxnSpPr>
        <p:spPr>
          <a:xfrm flipV="1">
            <a:off x="1938292" y="5282249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5A6F200-02A7-C94E-975E-08F7C7437509}"/>
              </a:ext>
            </a:extLst>
          </p:cNvPr>
          <p:cNvCxnSpPr>
            <a:cxnSpLocks/>
          </p:cNvCxnSpPr>
          <p:nvPr/>
        </p:nvCxnSpPr>
        <p:spPr>
          <a:xfrm flipV="1">
            <a:off x="10747012" y="5322889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5F41EE-E258-7942-DD4D-65623B569FF7}"/>
              </a:ext>
            </a:extLst>
          </p:cNvPr>
          <p:cNvSpPr txBox="1"/>
          <p:nvPr/>
        </p:nvSpPr>
        <p:spPr>
          <a:xfrm>
            <a:off x="3350532" y="6087847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구매</a:t>
            </a:r>
            <a:endParaRPr lang="ko-Kore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633B6-0AD2-DA20-05F8-6722077B53E3}"/>
              </a:ext>
            </a:extLst>
          </p:cNvPr>
          <p:cNvSpPr txBox="1"/>
          <p:nvPr/>
        </p:nvSpPr>
        <p:spPr>
          <a:xfrm>
            <a:off x="4797378" y="6092144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달달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그린</a:t>
            </a:r>
            <a:endParaRPr lang="ko-Kore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7564F-117A-5FE3-679D-D34FCC975B4D}"/>
              </a:ext>
            </a:extLst>
          </p:cNvPr>
          <p:cNvSpPr txBox="1"/>
          <p:nvPr/>
        </p:nvSpPr>
        <p:spPr>
          <a:xfrm>
            <a:off x="6244224" y="6092144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꽃집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그대로</a:t>
            </a:r>
            <a:endParaRPr lang="ko-Kore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F74D4-8F1F-98FA-19AA-4D1B0D5D7715}"/>
              </a:ext>
            </a:extLst>
          </p:cNvPr>
          <p:cNvSpPr txBox="1"/>
          <p:nvPr/>
        </p:nvSpPr>
        <p:spPr>
          <a:xfrm>
            <a:off x="7691070" y="6092144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우디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머스크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1026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4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–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연관도 분석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047D275-37C2-8BA8-C0A4-AE125370EDF0}"/>
              </a:ext>
            </a:extLst>
          </p:cNvPr>
          <p:cNvSpPr txBox="1">
            <a:spLocks/>
          </p:cNvSpPr>
          <p:nvPr/>
        </p:nvSpPr>
        <p:spPr>
          <a:xfrm>
            <a:off x="1204831" y="1800582"/>
            <a:ext cx="3701142" cy="748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연관도가 높게 나온 단어들</a:t>
            </a:r>
            <a:endParaRPr kumimoji="1" lang="en-US" altLang="ko-KR" sz="2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87EA33A-AA93-8BCB-5240-5FE9506B6695}"/>
              </a:ext>
            </a:extLst>
          </p:cNvPr>
          <p:cNvSpPr txBox="1">
            <a:spLocks/>
          </p:cNvSpPr>
          <p:nvPr/>
        </p:nvSpPr>
        <p:spPr>
          <a:xfrm>
            <a:off x="1204831" y="2130537"/>
            <a:ext cx="4366764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향기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풀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생화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꽃향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그대로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발향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머리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공간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첨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배송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상태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박스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신경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항상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다만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유리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화장실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방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문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첨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머리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가까이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안방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선물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포장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배송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박스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상태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가격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용량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다만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배송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다른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지속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다른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항상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앞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사용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브랜드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조금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전체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가까이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계속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금방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시간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4723F8E-6B41-8E04-E08E-C68BC676C6CC}"/>
              </a:ext>
            </a:extLst>
          </p:cNvPr>
          <p:cNvSpPr txBox="1">
            <a:spLocks/>
          </p:cNvSpPr>
          <p:nvPr/>
        </p:nvSpPr>
        <p:spPr>
          <a:xfrm>
            <a:off x="6774252" y="1777432"/>
            <a:ext cx="4366764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플로럴향에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긍정적인 반응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배송 문제에 불만을 가진 사람이 있다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유리제품이기 때문에 신경을 써야한다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선물용으로 구매하는 사람들도 많기 때문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다른 브랜드 제품보다는 긍정적이지 않을 수 있다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대부분 시간이 지나면 발향이 약해진다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614D235-32C1-0944-A3FB-AB062477D1E2}"/>
              </a:ext>
            </a:extLst>
          </p:cNvPr>
          <p:cNvSpPr/>
          <p:nvPr/>
        </p:nvSpPr>
        <p:spPr>
          <a:xfrm>
            <a:off x="5514410" y="3541432"/>
            <a:ext cx="871799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6413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4ECA9C1-E4E6-5C2B-CB87-FAE70CC61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1" t="18486" r="9260" b="14861"/>
          <a:stretch/>
        </p:blipFill>
        <p:spPr>
          <a:xfrm>
            <a:off x="206829" y="1978291"/>
            <a:ext cx="5653500" cy="298147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C920335-4639-C354-C1F2-FF99BE01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2111"/>
            <a:ext cx="927128" cy="58337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빈도 분석과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워드클라우드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A963D71-8599-688D-CB31-00152C46774B}"/>
              </a:ext>
            </a:extLst>
          </p:cNvPr>
          <p:cNvSpPr txBox="1">
            <a:spLocks/>
          </p:cNvSpPr>
          <p:nvPr/>
        </p:nvSpPr>
        <p:spPr>
          <a:xfrm>
            <a:off x="9214462" y="954428"/>
            <a:ext cx="1941481" cy="502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생각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스틱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배송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처음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안나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별로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그냥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다른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취향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80E3B7BB-80E0-B340-BC0A-FB9855C6121D}"/>
              </a:ext>
            </a:extLst>
          </p:cNvPr>
          <p:cNvSpPr/>
          <p:nvPr/>
        </p:nvSpPr>
        <p:spPr>
          <a:xfrm>
            <a:off x="7352380" y="3276411"/>
            <a:ext cx="1421506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858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F1F4D-1E60-2049-8246-0FE9DFB3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267153"/>
            <a:ext cx="10515600" cy="1325563"/>
          </a:xfrm>
        </p:spPr>
        <p:txBody>
          <a:bodyPr/>
          <a:lstStyle/>
          <a:p>
            <a:r>
              <a:rPr kumimoji="1"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16355-A9C4-B09B-B867-E51BA1AD3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028" y="1592716"/>
            <a:ext cx="3450772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ore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프로젝트</a:t>
            </a:r>
            <a:r>
              <a:rPr kumimoji="1"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개요</a:t>
            </a:r>
            <a:endParaRPr kumimoji="1"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수집</a:t>
            </a:r>
            <a:endParaRPr kumimoji="1"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</a:t>
            </a:r>
            <a:r>
              <a:rPr kumimoji="1" lang="ko-KR" altLang="en-US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전처리</a:t>
            </a:r>
            <a:endParaRPr kumimoji="1"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en-US" altLang="ko-KR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인사이트 및 결론</a:t>
            </a:r>
            <a:endParaRPr kumimoji="1" lang="ko-Kore-KR" altLang="en-US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동시출현빈도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1FEEB5-3836-51FD-4EA5-17A2C216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9" y="1483974"/>
            <a:ext cx="11778342" cy="4419596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4CD8BF-B210-9251-3FC0-30FA1B0C9662}"/>
              </a:ext>
            </a:extLst>
          </p:cNvPr>
          <p:cNvCxnSpPr>
            <a:cxnSpLocks/>
          </p:cNvCxnSpPr>
          <p:nvPr/>
        </p:nvCxnSpPr>
        <p:spPr>
          <a:xfrm flipV="1">
            <a:off x="5087892" y="5261929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20A2062-4600-61DD-2AFD-8E5F79158648}"/>
              </a:ext>
            </a:extLst>
          </p:cNvPr>
          <p:cNvCxnSpPr>
            <a:cxnSpLocks/>
          </p:cNvCxnSpPr>
          <p:nvPr/>
        </p:nvCxnSpPr>
        <p:spPr>
          <a:xfrm flipV="1">
            <a:off x="536212" y="5261929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F3B6976-175B-789D-F1A2-056C3613C3E9}"/>
              </a:ext>
            </a:extLst>
          </p:cNvPr>
          <p:cNvCxnSpPr>
            <a:cxnSpLocks/>
          </p:cNvCxnSpPr>
          <p:nvPr/>
        </p:nvCxnSpPr>
        <p:spPr>
          <a:xfrm flipV="1">
            <a:off x="4793252" y="5261928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41C9B35-8EF0-7684-D439-F0649628B99A}"/>
              </a:ext>
            </a:extLst>
          </p:cNvPr>
          <p:cNvCxnSpPr>
            <a:cxnSpLocks/>
          </p:cNvCxnSpPr>
          <p:nvPr/>
        </p:nvCxnSpPr>
        <p:spPr>
          <a:xfrm flipV="1">
            <a:off x="11356612" y="5261928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A52BFD-B77C-04FC-3AC1-5EF1D8FC2792}"/>
              </a:ext>
            </a:extLst>
          </p:cNvPr>
          <p:cNvSpPr txBox="1"/>
          <p:nvPr/>
        </p:nvSpPr>
        <p:spPr>
          <a:xfrm>
            <a:off x="3459373" y="6087846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옮겨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신발장</a:t>
            </a:r>
            <a:endParaRPr lang="ko-Kore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6DD76-10CF-79AB-82CA-E2E31AB47405}"/>
              </a:ext>
            </a:extLst>
          </p:cNvPr>
          <p:cNvSpPr txBox="1"/>
          <p:nvPr/>
        </p:nvSpPr>
        <p:spPr>
          <a:xfrm>
            <a:off x="4906219" y="6092143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인공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남자</a:t>
            </a:r>
            <a:endParaRPr lang="ko-Kore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DDFBA-2B34-0DFF-E86B-0356C1211678}"/>
              </a:ext>
            </a:extLst>
          </p:cNvPr>
          <p:cNvSpPr txBox="1"/>
          <p:nvPr/>
        </p:nvSpPr>
        <p:spPr>
          <a:xfrm>
            <a:off x="6353065" y="6092143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스킨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남자</a:t>
            </a:r>
            <a:endParaRPr lang="ko-Kore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19F5-35DC-049C-E654-DFB928304FEF}"/>
              </a:ext>
            </a:extLst>
          </p:cNvPr>
          <p:cNvSpPr txBox="1"/>
          <p:nvPr/>
        </p:nvSpPr>
        <p:spPr>
          <a:xfrm>
            <a:off x="7799911" y="6092143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그다지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광고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77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3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–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연관도 분석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2E0C612-D0DD-9304-6F50-6C8221FE78F0}"/>
              </a:ext>
            </a:extLst>
          </p:cNvPr>
          <p:cNvSpPr txBox="1">
            <a:spLocks/>
          </p:cNvSpPr>
          <p:nvPr/>
        </p:nvSpPr>
        <p:spPr>
          <a:xfrm>
            <a:off x="1404220" y="1533847"/>
            <a:ext cx="4366764" cy="629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연관도가 높게 나온 단어들</a:t>
            </a:r>
            <a:endParaRPr kumimoji="1" lang="en-US" altLang="ko-KR" sz="2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7DEE07E-92FA-E8BB-5AD0-3E1A9F127FEE}"/>
              </a:ext>
            </a:extLst>
          </p:cNvPr>
          <p:cNvSpPr txBox="1">
            <a:spLocks/>
          </p:cNvSpPr>
          <p:nvPr/>
        </p:nvSpPr>
        <p:spPr>
          <a:xfrm>
            <a:off x="1404220" y="1976877"/>
            <a:ext cx="4366764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생각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듯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사용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느낌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화장실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배송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약간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스틱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꽃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발향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다른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거실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사용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배송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주문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상품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향기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선택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처음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뚜껑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때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향기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발향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안나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발향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거실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현관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별로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비누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그냥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정말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그냥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정도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집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배송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화장실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다른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거실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꽃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때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취향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상품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선택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라벤더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지속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주문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03A10AF-1079-8C97-0930-7BA4ECCF57D7}"/>
              </a:ext>
            </a:extLst>
          </p:cNvPr>
          <p:cNvSpPr txBox="1">
            <a:spLocks/>
          </p:cNvSpPr>
          <p:nvPr/>
        </p:nvSpPr>
        <p:spPr>
          <a:xfrm>
            <a:off x="6636692" y="1848493"/>
            <a:ext cx="4366764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비교적 넓은 공간인 거실에 두었을 때 발향이 잘되지 않는다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향기가 처음에 잘 나지만 나중에 안나는 특징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비누향은 </a:t>
            </a: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호불호가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갈릴 수 있는 향이므로 피하는 것이 좋을 수 있다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3CBA0568-292B-70F2-26B8-4CCFBB5A3F2A}"/>
              </a:ext>
            </a:extLst>
          </p:cNvPr>
          <p:cNvSpPr/>
          <p:nvPr/>
        </p:nvSpPr>
        <p:spPr>
          <a:xfrm>
            <a:off x="5489953" y="3313295"/>
            <a:ext cx="871799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0152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온도계이(가) 표시된 사진&#10;&#10;자동 생성된 설명">
            <a:extLst>
              <a:ext uri="{FF2B5EF4-FFF2-40B4-BE49-F238E27FC236}">
                <a16:creationId xmlns:a16="http://schemas.microsoft.com/office/drawing/2014/main" id="{5624960D-B290-5FF6-FC7E-17F4067A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37" y="662583"/>
            <a:ext cx="927128" cy="58337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1784EC-D65B-0CBD-11D6-2C5FFCBE0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2" t="18486" r="9259" b="15416"/>
          <a:stretch/>
        </p:blipFill>
        <p:spPr>
          <a:xfrm>
            <a:off x="669817" y="2128762"/>
            <a:ext cx="5701018" cy="2981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빈도 분석과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워드클라우드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E12B2DD-B0A8-634F-7554-3557218AEB4A}"/>
              </a:ext>
            </a:extLst>
          </p:cNvPr>
          <p:cNvSpPr txBox="1">
            <a:spLocks/>
          </p:cNvSpPr>
          <p:nvPr/>
        </p:nvSpPr>
        <p:spPr>
          <a:xfrm>
            <a:off x="9677450" y="1104899"/>
            <a:ext cx="1941481" cy="502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안나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생각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별로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머리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처음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그냥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실망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80C846ED-A4AE-DA7B-E8F7-E0A2C42364C5}"/>
              </a:ext>
            </a:extLst>
          </p:cNvPr>
          <p:cNvSpPr/>
          <p:nvPr/>
        </p:nvSpPr>
        <p:spPr>
          <a:xfrm>
            <a:off x="7815367" y="3426882"/>
            <a:ext cx="1421506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532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동시출현빈도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E04EB1-48EA-43D0-DA64-B9127EF9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9" y="1483973"/>
            <a:ext cx="11778342" cy="4419597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4BC192D-3CF8-FA7A-C265-88940BCD0486}"/>
              </a:ext>
            </a:extLst>
          </p:cNvPr>
          <p:cNvCxnSpPr>
            <a:cxnSpLocks/>
          </p:cNvCxnSpPr>
          <p:nvPr/>
        </p:nvCxnSpPr>
        <p:spPr>
          <a:xfrm flipV="1">
            <a:off x="7915275" y="5272088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B3BBEB7-C523-B365-9AA6-144BFB004625}"/>
              </a:ext>
            </a:extLst>
          </p:cNvPr>
          <p:cNvCxnSpPr>
            <a:cxnSpLocks/>
          </p:cNvCxnSpPr>
          <p:nvPr/>
        </p:nvCxnSpPr>
        <p:spPr>
          <a:xfrm flipV="1">
            <a:off x="4769304" y="5250317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5E048FDB-ED38-D398-40AF-615A2BE88248}"/>
              </a:ext>
            </a:extLst>
          </p:cNvPr>
          <p:cNvCxnSpPr>
            <a:cxnSpLocks/>
          </p:cNvCxnSpPr>
          <p:nvPr/>
        </p:nvCxnSpPr>
        <p:spPr>
          <a:xfrm flipV="1">
            <a:off x="1623332" y="5272089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C99523-6CAD-BFEE-125B-ABB986572B75}"/>
              </a:ext>
            </a:extLst>
          </p:cNvPr>
          <p:cNvSpPr txBox="1"/>
          <p:nvPr/>
        </p:nvSpPr>
        <p:spPr>
          <a:xfrm>
            <a:off x="3432739" y="5903570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가까이</a:t>
            </a:r>
            <a:endParaRPr lang="ko-Kore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8C92B-35C6-82A6-5D11-333A04324E83}"/>
              </a:ext>
            </a:extLst>
          </p:cNvPr>
          <p:cNvSpPr txBox="1"/>
          <p:nvPr/>
        </p:nvSpPr>
        <p:spPr>
          <a:xfrm>
            <a:off x="4879585" y="5907867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생각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별로</a:t>
            </a:r>
            <a:endParaRPr lang="ko-Kore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C6469-9550-81CE-F7ED-A8B5C081571E}"/>
              </a:ext>
            </a:extLst>
          </p:cNvPr>
          <p:cNvSpPr txBox="1"/>
          <p:nvPr/>
        </p:nvSpPr>
        <p:spPr>
          <a:xfrm>
            <a:off x="6326431" y="5907867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안나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</a:t>
            </a:r>
            <a:endParaRPr lang="ko-Kore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76477-574F-5C46-840B-B5B0878143AC}"/>
              </a:ext>
            </a:extLst>
          </p:cNvPr>
          <p:cNvSpPr txBox="1"/>
          <p:nvPr/>
        </p:nvSpPr>
        <p:spPr>
          <a:xfrm>
            <a:off x="7773277" y="5907867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배송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내용물</a:t>
            </a:r>
            <a:endParaRPr lang="ko-Kore-KR" altLang="en-US" sz="1400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20E926C-3DF3-A273-EBB6-FCABEE61857F}"/>
              </a:ext>
            </a:extLst>
          </p:cNvPr>
          <p:cNvCxnSpPr>
            <a:cxnSpLocks/>
          </p:cNvCxnSpPr>
          <p:nvPr/>
        </p:nvCxnSpPr>
        <p:spPr>
          <a:xfrm flipV="1">
            <a:off x="10498677" y="5263211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583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–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연관도 분석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91190F8-73C0-87F0-89B9-024F74A6D07B}"/>
              </a:ext>
            </a:extLst>
          </p:cNvPr>
          <p:cNvSpPr txBox="1">
            <a:spLocks/>
          </p:cNvSpPr>
          <p:nvPr/>
        </p:nvSpPr>
        <p:spPr>
          <a:xfrm>
            <a:off x="1724589" y="2097709"/>
            <a:ext cx="3701141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연관도가 높게 나온 단어들</a:t>
            </a:r>
            <a:endParaRPr kumimoji="1" lang="en-US" altLang="ko-KR" sz="2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95346E2-8B2F-A617-2342-1DE1C8E6AECF}"/>
              </a:ext>
            </a:extLst>
          </p:cNvPr>
          <p:cNvSpPr txBox="1">
            <a:spLocks/>
          </p:cNvSpPr>
          <p:nvPr/>
        </p:nvSpPr>
        <p:spPr>
          <a:xfrm>
            <a:off x="1724589" y="1901087"/>
            <a:ext cx="4366764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안나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발향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하나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별로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좀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그냥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머리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체리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안나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처음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때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하나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향기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그냥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발향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집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실망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발향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그냥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7D093CE-F3EB-C117-5198-59E3E1BBCD5B}"/>
              </a:ext>
            </a:extLst>
          </p:cNvPr>
          <p:cNvSpPr txBox="1">
            <a:spLocks/>
          </p:cNvSpPr>
          <p:nvPr/>
        </p:nvSpPr>
        <p:spPr>
          <a:xfrm>
            <a:off x="6897984" y="1636562"/>
            <a:ext cx="4366764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머리가 아픈 체리향은 피하는 것이 좋다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발향문제에 실망을 많이 한다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향이 </a:t>
            </a:r>
            <a:r>
              <a:rPr kumimoji="1" lang="ko-KR" altLang="en-US" sz="16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안난다는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리뷰가 많다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456A2601-CA32-A124-CA56-85226F924422}"/>
              </a:ext>
            </a:extLst>
          </p:cNvPr>
          <p:cNvSpPr/>
          <p:nvPr/>
        </p:nvSpPr>
        <p:spPr>
          <a:xfrm>
            <a:off x="5646272" y="3400562"/>
            <a:ext cx="871799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1764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122B9E-61AE-9EBE-D34D-6C31155B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56" y="581560"/>
            <a:ext cx="927128" cy="58337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384AB5-30BB-2591-45C1-88BDB6368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6" t="18486" r="8889" b="14305"/>
          <a:stretch/>
        </p:blipFill>
        <p:spPr>
          <a:xfrm>
            <a:off x="530231" y="2047739"/>
            <a:ext cx="5668380" cy="2981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빈도 분석과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워드클라우드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4F965CC-CA62-7F80-224A-2ECC6B79D15A}"/>
              </a:ext>
            </a:extLst>
          </p:cNvPr>
          <p:cNvSpPr txBox="1">
            <a:spLocks/>
          </p:cNvSpPr>
          <p:nvPr/>
        </p:nvSpPr>
        <p:spPr>
          <a:xfrm>
            <a:off x="9526979" y="1023876"/>
            <a:ext cx="1941481" cy="502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안나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머리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별로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진짜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그냥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리뷰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생각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전혀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실망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다른</a:t>
            </a: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32848632-FC74-BDCC-1FF2-43BBE607C7D2}"/>
              </a:ext>
            </a:extLst>
          </p:cNvPr>
          <p:cNvSpPr/>
          <p:nvPr/>
        </p:nvSpPr>
        <p:spPr>
          <a:xfrm>
            <a:off x="7679697" y="3345860"/>
            <a:ext cx="1421506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099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동시출현빈도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354CD9-D3F4-0FBC-C0AF-F69F1EB6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2" y="1549400"/>
            <a:ext cx="11508215" cy="4354172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2D40D62-A049-FC6A-5E98-EA0BD743FBAC}"/>
              </a:ext>
            </a:extLst>
          </p:cNvPr>
          <p:cNvCxnSpPr>
            <a:cxnSpLocks/>
          </p:cNvCxnSpPr>
          <p:nvPr/>
        </p:nvCxnSpPr>
        <p:spPr>
          <a:xfrm flipV="1">
            <a:off x="576852" y="5389878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0178E48-50D3-68A2-3FB0-41A55B74B4B6}"/>
              </a:ext>
            </a:extLst>
          </p:cNvPr>
          <p:cNvCxnSpPr>
            <a:cxnSpLocks/>
          </p:cNvCxnSpPr>
          <p:nvPr/>
        </p:nvCxnSpPr>
        <p:spPr>
          <a:xfrm flipV="1">
            <a:off x="1399812" y="5410198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718CBEF-7B03-4AC8-9FF1-429C184E4DA7}"/>
              </a:ext>
            </a:extLst>
          </p:cNvPr>
          <p:cNvCxnSpPr>
            <a:cxnSpLocks/>
          </p:cNvCxnSpPr>
          <p:nvPr/>
        </p:nvCxnSpPr>
        <p:spPr>
          <a:xfrm flipV="1">
            <a:off x="2232932" y="5389878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2B6678-E3A8-49CC-985E-4D58CD04F24E}"/>
              </a:ext>
            </a:extLst>
          </p:cNvPr>
          <p:cNvSpPr txBox="1"/>
          <p:nvPr/>
        </p:nvSpPr>
        <p:spPr>
          <a:xfrm>
            <a:off x="3361718" y="5968998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머리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</a:t>
            </a:r>
            <a:endParaRPr lang="ko-Kore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14DC4-E4CA-F6AD-DA7A-018DF70BCDB1}"/>
              </a:ext>
            </a:extLst>
          </p:cNvPr>
          <p:cNvSpPr txBox="1"/>
          <p:nvPr/>
        </p:nvSpPr>
        <p:spPr>
          <a:xfrm>
            <a:off x="4808564" y="5973295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가까이</a:t>
            </a:r>
            <a:endParaRPr lang="ko-Kore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31BCC-C76C-848E-BC43-82D7FED41365}"/>
              </a:ext>
            </a:extLst>
          </p:cNvPr>
          <p:cNvSpPr txBox="1"/>
          <p:nvPr/>
        </p:nvSpPr>
        <p:spPr>
          <a:xfrm>
            <a:off x="6255410" y="5973295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거의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개코</a:t>
            </a:r>
            <a:endParaRPr lang="ko-Kore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F922A-A58E-88A8-7CFB-8759B4CB3125}"/>
              </a:ext>
            </a:extLst>
          </p:cNvPr>
          <p:cNvSpPr txBox="1"/>
          <p:nvPr/>
        </p:nvSpPr>
        <p:spPr>
          <a:xfrm>
            <a:off x="7702256" y="5973295"/>
            <a:ext cx="1434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레몬</a:t>
            </a:r>
            <a:r>
              <a:rPr kumimoji="1" lang="en-US" altLang="ko-KR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-</a:t>
            </a:r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냄새</a:t>
            </a:r>
            <a:endParaRPr lang="ko-Kore-KR" altLang="en-US" sz="1400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61F25BC-E7D1-5810-9205-B1E44CA11CE2}"/>
              </a:ext>
            </a:extLst>
          </p:cNvPr>
          <p:cNvCxnSpPr>
            <a:cxnSpLocks/>
          </p:cNvCxnSpPr>
          <p:nvPr/>
        </p:nvCxnSpPr>
        <p:spPr>
          <a:xfrm flipV="1">
            <a:off x="4514493" y="5363245"/>
            <a:ext cx="442913" cy="47148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981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분석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701142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–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연관도 분석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5F40137-ED07-733E-4702-81E6A423E081}"/>
              </a:ext>
            </a:extLst>
          </p:cNvPr>
          <p:cNvSpPr txBox="1">
            <a:spLocks/>
          </p:cNvSpPr>
          <p:nvPr/>
        </p:nvSpPr>
        <p:spPr>
          <a:xfrm>
            <a:off x="1188685" y="1690461"/>
            <a:ext cx="3701141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2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연관도가 높게 나온 단어들</a:t>
            </a:r>
            <a:endParaRPr kumimoji="1" lang="en-US" altLang="ko-KR" sz="22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A25883E-3867-8F41-9767-12EC36EEB060}"/>
              </a:ext>
            </a:extLst>
          </p:cNvPr>
          <p:cNvSpPr txBox="1">
            <a:spLocks/>
          </p:cNvSpPr>
          <p:nvPr/>
        </p:nvSpPr>
        <p:spPr>
          <a:xfrm>
            <a:off x="1124068" y="2220007"/>
            <a:ext cx="4509003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안나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거실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하나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발향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머리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거실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배송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주문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별로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그냥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리뷰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주문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진짜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하나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리뷰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그냥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집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구매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코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다시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리뷰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리뷰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주문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그냥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추천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전혀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진짜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실망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개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주문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냄새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그냥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택배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다시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다른 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: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스틱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발향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거실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0E8B8A5-BB7C-D95D-D93D-3CFB159B3EDA}"/>
              </a:ext>
            </a:extLst>
          </p:cNvPr>
          <p:cNvSpPr txBox="1">
            <a:spLocks/>
          </p:cNvSpPr>
          <p:nvPr/>
        </p:nvSpPr>
        <p:spPr>
          <a:xfrm>
            <a:off x="6880636" y="1955234"/>
            <a:ext cx="4631659" cy="38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점을 준사람은 향에 대해서 저렴한 느낌을 받는 사람이 많다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발향이 잘되지 않는다</a:t>
            </a:r>
            <a:r>
              <a:rPr kumimoji="1"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가장 큰 영향은 발향이 되지 않은 문제보다 향에 대한 거부감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택배 문제에 대해서도 불만을 가짐</a:t>
            </a: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28B358C0-AC07-8BDA-ED32-AAD17E61E701}"/>
              </a:ext>
            </a:extLst>
          </p:cNvPr>
          <p:cNvSpPr/>
          <p:nvPr/>
        </p:nvSpPr>
        <p:spPr>
          <a:xfrm>
            <a:off x="5728357" y="3831418"/>
            <a:ext cx="871799" cy="30517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4117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3690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결론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145971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인사이트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0B75728-E9AB-2948-7F50-FB6B798B4D86}"/>
              </a:ext>
            </a:extLst>
          </p:cNvPr>
          <p:cNvSpPr txBox="1">
            <a:spLocks/>
          </p:cNvSpPr>
          <p:nvPr/>
        </p:nvSpPr>
        <p:spPr>
          <a:xfrm>
            <a:off x="6062390" y="1204365"/>
            <a:ext cx="5922781" cy="4412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기존에 나와있는 통계와 비교했을 때 리뷰데이터도 같은 결과</a:t>
            </a: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허브향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풀향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꽃향이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가장 인기가 많았다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새로운 제품을 출시할 때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디퓨저는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플로럴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계열의 향을 만드는 것이 좋다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EB220-A67A-312E-DBA4-2DFD262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67" y="1646260"/>
            <a:ext cx="5154065" cy="3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5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3690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결론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145971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인사이트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0B75728-E9AB-2948-7F50-FB6B798B4D86}"/>
              </a:ext>
            </a:extLst>
          </p:cNvPr>
          <p:cNvSpPr txBox="1">
            <a:spLocks/>
          </p:cNvSpPr>
          <p:nvPr/>
        </p:nvSpPr>
        <p:spPr>
          <a:xfrm>
            <a:off x="882868" y="1122394"/>
            <a:ext cx="10426264" cy="46132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향이 갈수록 약해지는 문제에 보완이 필요하다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리드 스틱의 사용방법 설명을 적어 놓고 재질에 대해서 많은 연구가 필요하다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거실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화장실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안방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현관에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디퓨저의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사용률이 높으므로 장소에 알맞게 좋은 향을 추천하는 것이 좋다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점부터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점까지 전부 향기가 잘 퍼지지 않는다는 말이 많았으므로 발향이 잘 되지 않는 문제에 큰 신경을 써서 고쳐야한다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선물용으로 구매하는 사람이 많고 유리로 된 디자인이기 때문에 배송에 특히 신경을 더 써야한다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구매요인에 안전에 대해서 많이 생각하지만 리뷰에서는 안전에 대한 민감도가 높지 않았다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그 뜻은 당연히 안전하다고 생각하고 있으므로 안전문제가 이슈가 되면 매우 치명적인 문제가 될 수 있다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139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DA623-BF09-059D-4E90-1A52E7A3BC9D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3037114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프로젝트 개요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107D793-222C-C840-FA6D-91DA7714EF66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145971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프로젝트 주제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CC48225E-B869-8F17-CAD8-43D23C85C765}"/>
              </a:ext>
            </a:extLst>
          </p:cNvPr>
          <p:cNvSpPr/>
          <p:nvPr/>
        </p:nvSpPr>
        <p:spPr>
          <a:xfrm>
            <a:off x="5909581" y="2812597"/>
            <a:ext cx="372838" cy="1232806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36D0090-124A-A56F-CD49-A0295B438406}"/>
              </a:ext>
            </a:extLst>
          </p:cNvPr>
          <p:cNvSpPr txBox="1">
            <a:spLocks/>
          </p:cNvSpPr>
          <p:nvPr/>
        </p:nvSpPr>
        <p:spPr>
          <a:xfrm>
            <a:off x="3957972" y="4045403"/>
            <a:ext cx="4305983" cy="1464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제품의 판매</a:t>
            </a:r>
            <a:r>
              <a:rPr kumimoji="1" lang="en-US" altLang="ko-KR" sz="3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3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전략을 수립</a:t>
            </a:r>
            <a:endParaRPr kumimoji="1" lang="en-US" altLang="ko-KR" sz="3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D6DC23E-E7B5-E392-CF6B-4135A4AECFCE}"/>
              </a:ext>
            </a:extLst>
          </p:cNvPr>
          <p:cNvSpPr txBox="1">
            <a:spLocks/>
          </p:cNvSpPr>
          <p:nvPr/>
        </p:nvSpPr>
        <p:spPr>
          <a:xfrm>
            <a:off x="2024395" y="1487944"/>
            <a:ext cx="8173135" cy="1464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특정 제품에서 소비자들의 만족과 불만족을 파악</a:t>
            </a:r>
            <a:endParaRPr kumimoji="1" lang="en-US" altLang="ko-KR" sz="3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313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0884F-95C4-E996-7602-E1FB5162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218395"/>
            <a:ext cx="2547257" cy="1077006"/>
          </a:xfrm>
        </p:spPr>
        <p:txBody>
          <a:bodyPr>
            <a:normAutofit/>
          </a:bodyPr>
          <a:lstStyle/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참고문헌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42419-807D-CB54-8297-9AE01EA62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2234"/>
            <a:ext cx="12192000" cy="5305766"/>
          </a:xfrm>
        </p:spPr>
        <p:txBody>
          <a:bodyPr>
            <a:normAutofit/>
          </a:bodyPr>
          <a:lstStyle/>
          <a:p>
            <a:r>
              <a:rPr kumimoji="1" lang="en" altLang="ko-Kore-KR" sz="1100" dirty="0">
                <a:hlinkClick r:id="rId2"/>
              </a:rPr>
              <a:t>https://scienceon.kisti.re.kr/srch/selectPORSrchArticle.do?cn=JAKO201110334667133&amp;dbt=NART</a:t>
            </a:r>
            <a:endParaRPr kumimoji="1" lang="en" altLang="ko-Kore-KR" sz="1100" dirty="0"/>
          </a:p>
          <a:p>
            <a:r>
              <a:rPr kumimoji="1" lang="en" altLang="ko-Kore-KR" sz="1100" dirty="0">
                <a:hlinkClick r:id="rId3"/>
              </a:rPr>
              <a:t>https://www.cosinkorea.com/mobile/article.html?no=41218</a:t>
            </a:r>
            <a:endParaRPr kumimoji="1" lang="en" altLang="ko-Kore-KR" sz="1100" dirty="0"/>
          </a:p>
          <a:p>
            <a:r>
              <a:rPr kumimoji="1" lang="en" altLang="ko-Kore-KR" sz="1100" dirty="0">
                <a:hlinkClick r:id="rId4"/>
              </a:rPr>
              <a:t>https://brunch.co.kr/@sonnykim/6</a:t>
            </a:r>
            <a:endParaRPr kumimoji="1" lang="en" altLang="ko-Kore-KR" sz="1100" dirty="0"/>
          </a:p>
          <a:p>
            <a:r>
              <a:rPr kumimoji="1" lang="en" altLang="ko-Kore-KR" sz="1100" dirty="0">
                <a:hlinkClick r:id="rId5"/>
              </a:rPr>
              <a:t>https://romanticq.github.io/%EB%A8%B8%EC%8B%A0%EB%9F%AC%EB%8B%9D/text-mining-tech3/#453-word2vec-%EA%B8%B0%EB%B0%98-%EC%97%B0%EA%B4%80%EC%96%B4-%EB%B6%84%EC%84%9D</a:t>
            </a:r>
            <a:endParaRPr kumimoji="1" lang="en" altLang="ko-Kore-KR" sz="1100" dirty="0"/>
          </a:p>
          <a:p>
            <a:r>
              <a:rPr kumimoji="1" lang="en" altLang="ko-Kore-KR" sz="1100" dirty="0">
                <a:hlinkClick r:id="rId6"/>
              </a:rPr>
              <a:t>https://datanavigator.tistory.com/39</a:t>
            </a:r>
            <a:endParaRPr kumimoji="1" lang="en" altLang="ko-Kore-KR" sz="1100" dirty="0"/>
          </a:p>
          <a:p>
            <a:r>
              <a:rPr kumimoji="1" lang="en" altLang="ko-Kore-KR" sz="1100" dirty="0">
                <a:hlinkClick r:id="rId7"/>
              </a:rPr>
              <a:t>https://gahwan.com/python-%EC%97%B0%EA%B4%80%EC%96%B4-%EB%84%A4%ED%8A%B8%EC%9B%8C%ED%81%AC-%EB%B6%84%EC%84%9D-with-networkx-package/</a:t>
            </a:r>
            <a:endParaRPr kumimoji="1" lang="en" altLang="ko-Kore-KR" sz="1100" dirty="0"/>
          </a:p>
          <a:p>
            <a:r>
              <a:rPr kumimoji="1" lang="en" altLang="ko-Kore-KR" sz="1100" dirty="0">
                <a:hlinkClick r:id="rId8"/>
              </a:rPr>
              <a:t>https://bab2min.tistory.com/598</a:t>
            </a:r>
            <a:endParaRPr kumimoji="1" lang="en" altLang="ko-Kore-KR" sz="1100" dirty="0"/>
          </a:p>
          <a:p>
            <a:r>
              <a:rPr kumimoji="1" lang="en" altLang="ko-Kore-KR" sz="1100" dirty="0"/>
              <a:t>https://</a:t>
            </a:r>
            <a:r>
              <a:rPr kumimoji="1" lang="en" altLang="ko-Kore-KR" sz="1100" dirty="0" err="1"/>
              <a:t>github.com</a:t>
            </a:r>
            <a:r>
              <a:rPr kumimoji="1" lang="en" altLang="ko-Kore-KR" sz="1100" dirty="0"/>
              <a:t>/Jimin980921/</a:t>
            </a:r>
            <a:r>
              <a:rPr kumimoji="1" lang="en" altLang="ko-Kore-KR" sz="1100" dirty="0" err="1"/>
              <a:t>Text_mining</a:t>
            </a:r>
            <a:endParaRPr kumimoji="1" lang="ko-Kore-KR" altLang="en-US" sz="11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5A0D5E6-F19D-0C4B-5A1B-4D8DD42E066B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145971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reference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출처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9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DA623-BF09-059D-4E90-1A52E7A3BC9D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3037114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프로젝트 개요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107D793-222C-C840-FA6D-91DA7714EF66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145971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Review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데이터에 대하여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D6DC23E-E7B5-E392-CF6B-4135A4AECFCE}"/>
              </a:ext>
            </a:extLst>
          </p:cNvPr>
          <p:cNvSpPr txBox="1">
            <a:spLocks/>
          </p:cNvSpPr>
          <p:nvPr/>
        </p:nvSpPr>
        <p:spPr>
          <a:xfrm>
            <a:off x="653014" y="3418506"/>
            <a:ext cx="3396516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리뷰가 상품 매출에 많은 영향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42DBA57-8A0B-55EF-851A-7100304E18E1}"/>
              </a:ext>
            </a:extLst>
          </p:cNvPr>
          <p:cNvSpPr txBox="1">
            <a:spLocks/>
          </p:cNvSpPr>
          <p:nvPr/>
        </p:nvSpPr>
        <p:spPr>
          <a:xfrm>
            <a:off x="653014" y="4641427"/>
            <a:ext cx="5312576" cy="45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직접 방대한 양의 모든 리뷰를 읽는 것은 불가능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76C90F2-2391-1D69-5FBF-BCB9674FD313}"/>
              </a:ext>
            </a:extLst>
          </p:cNvPr>
          <p:cNvSpPr txBox="1">
            <a:spLocks/>
          </p:cNvSpPr>
          <p:nvPr/>
        </p:nvSpPr>
        <p:spPr>
          <a:xfrm>
            <a:off x="653014" y="2347939"/>
            <a:ext cx="8795831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dirty="0">
                <a:solidFill>
                  <a:schemeClr val="accent2">
                    <a:lumMod val="7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솔직한 상품의 평가 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외에도 </a:t>
            </a:r>
            <a:r>
              <a:rPr kumimoji="1" lang="ko-KR" altLang="en-US" sz="2000" dirty="0">
                <a:solidFill>
                  <a:schemeClr val="accent2">
                    <a:lumMod val="7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제품이 가지는 문제점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과 </a:t>
            </a:r>
            <a:r>
              <a:rPr kumimoji="1" lang="ko-KR" altLang="en-US" sz="2000" dirty="0">
                <a:solidFill>
                  <a:schemeClr val="accent2">
                    <a:lumMod val="75000"/>
                  </a:schemeClr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고객의 불만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이 담겨있다</a:t>
            </a:r>
            <a:r>
              <a:rPr kumimoji="1"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707600AB-048C-DF0D-0BE6-5EF40F97186A}"/>
              </a:ext>
            </a:extLst>
          </p:cNvPr>
          <p:cNvSpPr/>
          <p:nvPr/>
        </p:nvSpPr>
        <p:spPr>
          <a:xfrm>
            <a:off x="6063387" y="4788832"/>
            <a:ext cx="1099458" cy="159865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4CCA5AD-7434-A905-A5F8-0869BA0974C2}"/>
              </a:ext>
            </a:extLst>
          </p:cNvPr>
          <p:cNvSpPr txBox="1">
            <a:spLocks/>
          </p:cNvSpPr>
          <p:nvPr/>
        </p:nvSpPr>
        <p:spPr>
          <a:xfrm>
            <a:off x="7260642" y="4654813"/>
            <a:ext cx="3777472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한 눈에 파악하는 것이 목표  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FC63376-BB30-4FE4-5DBB-7D6776DBB427}"/>
              </a:ext>
            </a:extLst>
          </p:cNvPr>
          <p:cNvSpPr txBox="1">
            <a:spLocks/>
          </p:cNvSpPr>
          <p:nvPr/>
        </p:nvSpPr>
        <p:spPr>
          <a:xfrm>
            <a:off x="5225185" y="3414751"/>
            <a:ext cx="6313801" cy="463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더욱 이미 존재하는 댓글데이터에서 정보를 얻어야 한다</a:t>
            </a:r>
            <a:r>
              <a:rPr kumimoji="1"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D7D9B9F1-DF75-58A7-4AA0-D641097D5099}"/>
              </a:ext>
            </a:extLst>
          </p:cNvPr>
          <p:cNvSpPr/>
          <p:nvPr/>
        </p:nvSpPr>
        <p:spPr>
          <a:xfrm>
            <a:off x="4060374" y="3646714"/>
            <a:ext cx="1099458" cy="159865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804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DA623-BF09-059D-4E90-1A52E7A3BC9D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3037114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프로젝트 개요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107D793-222C-C840-FA6D-91DA7714EF66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4103914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디퓨저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제품의 구매 요인 및 특성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76C90F2-2391-1D69-5FBF-BCB9674FD313}"/>
              </a:ext>
            </a:extLst>
          </p:cNvPr>
          <p:cNvSpPr txBox="1">
            <a:spLocks/>
          </p:cNvSpPr>
          <p:nvPr/>
        </p:nvSpPr>
        <p:spPr>
          <a:xfrm>
            <a:off x="6346154" y="2965073"/>
            <a:ext cx="5296028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구매요인에 있어서 상품 리뷰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유명도의 영향이 크다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707600AB-048C-DF0D-0BE6-5EF40F97186A}"/>
              </a:ext>
            </a:extLst>
          </p:cNvPr>
          <p:cNvSpPr/>
          <p:nvPr/>
        </p:nvSpPr>
        <p:spPr>
          <a:xfrm>
            <a:off x="10178143" y="3831395"/>
            <a:ext cx="468086" cy="160455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FA351F-F3EE-EA07-98DE-4C966C8F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18" y="1889191"/>
            <a:ext cx="5546182" cy="358093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FE08141-4818-0F73-3845-AD7F053B139F}"/>
              </a:ext>
            </a:extLst>
          </p:cNvPr>
          <p:cNvSpPr txBox="1">
            <a:spLocks/>
          </p:cNvSpPr>
          <p:nvPr/>
        </p:nvSpPr>
        <p:spPr>
          <a:xfrm>
            <a:off x="549818" y="5317354"/>
            <a:ext cx="2084525" cy="305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b="0" i="0" dirty="0">
                <a:solidFill>
                  <a:srgbClr val="66666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자료 </a:t>
            </a:r>
            <a:r>
              <a:rPr lang="en-US" altLang="ko-KR" sz="1000" b="0" i="0" dirty="0">
                <a:solidFill>
                  <a:srgbClr val="66666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000" b="0" i="0" dirty="0" err="1">
                <a:solidFill>
                  <a:srgbClr val="66666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인사이트코리아</a:t>
            </a:r>
            <a:r>
              <a:rPr lang="ko-KR" altLang="en-US" sz="1000" b="0" i="0" dirty="0">
                <a:solidFill>
                  <a:srgbClr val="66666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000" b="0" i="0" dirty="0" err="1">
                <a:solidFill>
                  <a:srgbClr val="66666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DeepMininG</a:t>
            </a:r>
            <a:endParaRPr kumimoji="1" lang="en-US" altLang="ko-KR" sz="11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447B836-AF2B-59B5-B241-647994BF5626}"/>
              </a:ext>
            </a:extLst>
          </p:cNvPr>
          <p:cNvSpPr txBox="1">
            <a:spLocks/>
          </p:cNvSpPr>
          <p:nvPr/>
        </p:nvSpPr>
        <p:spPr>
          <a:xfrm>
            <a:off x="6346154" y="3679660"/>
            <a:ext cx="3766592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성분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원료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저자극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친환경에 큰 영향</a:t>
            </a: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6EAA6E5-057F-ADC8-8E52-AC0243FD74A6}"/>
              </a:ext>
            </a:extLst>
          </p:cNvPr>
          <p:cNvSpPr txBox="1">
            <a:spLocks/>
          </p:cNvSpPr>
          <p:nvPr/>
        </p:nvSpPr>
        <p:spPr>
          <a:xfrm>
            <a:off x="10711626" y="3679660"/>
            <a:ext cx="1072241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안전문제</a:t>
            </a: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E534DEC-7BC3-D0E1-240A-10E7BAF86269}"/>
              </a:ext>
            </a:extLst>
          </p:cNvPr>
          <p:cNvSpPr txBox="1">
            <a:spLocks/>
          </p:cNvSpPr>
          <p:nvPr/>
        </p:nvSpPr>
        <p:spPr>
          <a:xfrm>
            <a:off x="6346154" y="4394247"/>
            <a:ext cx="4066032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지속력도 중요한 요소</a:t>
            </a: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76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DA623-BF09-059D-4E90-1A52E7A3BC9D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3037114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프로젝트 개요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107D793-222C-C840-FA6D-91DA7714EF66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4103914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분석 목표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76C90F2-2391-1D69-5FBF-BCB9674FD313}"/>
              </a:ext>
            </a:extLst>
          </p:cNvPr>
          <p:cNvSpPr txBox="1">
            <a:spLocks/>
          </p:cNvSpPr>
          <p:nvPr/>
        </p:nvSpPr>
        <p:spPr>
          <a:xfrm>
            <a:off x="2400297" y="1397888"/>
            <a:ext cx="7391401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네이버 쇼핑에서 리뷰 수가 많은 </a:t>
            </a:r>
            <a:r>
              <a:rPr kumimoji="1" lang="ko-KR" altLang="en-US" sz="20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디퓨저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제품의 댓글 데이터 사용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447B836-AF2B-59B5-B241-647994BF5626}"/>
              </a:ext>
            </a:extLst>
          </p:cNvPr>
          <p:cNvSpPr txBox="1">
            <a:spLocks/>
          </p:cNvSpPr>
          <p:nvPr/>
        </p:nvSpPr>
        <p:spPr>
          <a:xfrm>
            <a:off x="4305296" y="5207181"/>
            <a:ext cx="3581401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소비자가 원하는 제품은 무엇인가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?</a:t>
            </a:r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D2109782-A60C-5F81-BB16-CFD2685A81D7}"/>
              </a:ext>
            </a:extLst>
          </p:cNvPr>
          <p:cNvSpPr/>
          <p:nvPr/>
        </p:nvSpPr>
        <p:spPr>
          <a:xfrm>
            <a:off x="5798003" y="2004450"/>
            <a:ext cx="262620" cy="2991735"/>
          </a:xfrm>
          <a:prstGeom prst="down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DA4B46D-0FAB-D586-E713-AE39AB8EA1D0}"/>
              </a:ext>
            </a:extLst>
          </p:cNvPr>
          <p:cNvSpPr txBox="1">
            <a:spLocks/>
          </p:cNvSpPr>
          <p:nvPr/>
        </p:nvSpPr>
        <p:spPr>
          <a:xfrm>
            <a:off x="3243943" y="5636515"/>
            <a:ext cx="6030685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시중 제품에서 소비자가 만족하지 못한 원인은 무엇인가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?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B3F5255-10B7-193B-D957-F1DADDF20996}"/>
              </a:ext>
            </a:extLst>
          </p:cNvPr>
          <p:cNvSpPr txBox="1">
            <a:spLocks/>
          </p:cNvSpPr>
          <p:nvPr/>
        </p:nvSpPr>
        <p:spPr>
          <a:xfrm>
            <a:off x="6060623" y="2989899"/>
            <a:ext cx="1545774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4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워드클라우드</a:t>
            </a:r>
            <a:endParaRPr kumimoji="1" lang="en-US" altLang="ko-KR" sz="1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B2EF362-056C-90A6-533A-D770502C487A}"/>
              </a:ext>
            </a:extLst>
          </p:cNvPr>
          <p:cNvSpPr txBox="1">
            <a:spLocks/>
          </p:cNvSpPr>
          <p:nvPr/>
        </p:nvSpPr>
        <p:spPr>
          <a:xfrm>
            <a:off x="6071509" y="3278377"/>
            <a:ext cx="1122375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4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연관도분석</a:t>
            </a:r>
            <a:endParaRPr kumimoji="1" lang="en-US" altLang="ko-KR" sz="1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96FF99E-321D-35C6-7947-1AA1FAD37F96}"/>
              </a:ext>
            </a:extLst>
          </p:cNvPr>
          <p:cNvSpPr txBox="1">
            <a:spLocks/>
          </p:cNvSpPr>
          <p:nvPr/>
        </p:nvSpPr>
        <p:spPr>
          <a:xfrm>
            <a:off x="6060623" y="2734109"/>
            <a:ext cx="1398136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형태소 분석</a:t>
            </a:r>
            <a:endParaRPr kumimoji="1" lang="en-US" altLang="ko-KR" sz="1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477B015-7059-06FC-EB93-D388F7F6F5FA}"/>
              </a:ext>
            </a:extLst>
          </p:cNvPr>
          <p:cNvSpPr txBox="1">
            <a:spLocks/>
          </p:cNvSpPr>
          <p:nvPr/>
        </p:nvSpPr>
        <p:spPr>
          <a:xfrm>
            <a:off x="6071509" y="3549667"/>
            <a:ext cx="1398136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4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빈도수 분석</a:t>
            </a:r>
            <a:endParaRPr kumimoji="1" lang="en-US" altLang="ko-KR" sz="14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E02EAD-306A-AF76-7339-FAB298C36BCA}"/>
              </a:ext>
            </a:extLst>
          </p:cNvPr>
          <p:cNvSpPr txBox="1">
            <a:spLocks/>
          </p:cNvSpPr>
          <p:nvPr/>
        </p:nvSpPr>
        <p:spPr>
          <a:xfrm>
            <a:off x="3365128" y="6079475"/>
            <a:ext cx="6030685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개선해야할 점과 조금 더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신경써야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할 부분이 무엇인가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408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DA623-BF09-059D-4E90-1A52E7A3BC9D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2547257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수집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107D793-222C-C840-FA6D-91DA7714EF66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875774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네이버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디퓨저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브랜드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 댓글 </a:t>
            </a:r>
            <a:endParaRPr kumimoji="1" lang="ko-Kore-KR" altLang="en-US" sz="1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71DC492-71B5-FEB2-D399-945F64B0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60" y="1040338"/>
            <a:ext cx="5302250" cy="143472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60016FE-977A-07EF-6E95-66962EB6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516184"/>
            <a:ext cx="5302250" cy="143472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CEAD527-5EF7-2206-65F0-EFBF0B618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85" y="4468846"/>
            <a:ext cx="5302250" cy="143472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0E74B38-10DC-A0CF-80D6-E2572262A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25" y="4176522"/>
            <a:ext cx="5302250" cy="143472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92084B0-7F9C-3590-2270-032D0D81D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754592"/>
            <a:ext cx="5302250" cy="14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DA623-BF09-059D-4E90-1A52E7A3BC9D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2547257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수집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107D793-222C-C840-FA6D-91DA7714EF66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875774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네이버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디퓨저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브랜드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 댓글 </a:t>
            </a:r>
            <a:endParaRPr kumimoji="1" lang="ko-Kore-KR" altLang="en-US" sz="18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C4E680-DFDE-9D03-8002-9EEC3856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82" y="1931077"/>
            <a:ext cx="9822168" cy="50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FAE0C2D-EE51-3D48-3A0F-FC773999DE1B}"/>
              </a:ext>
            </a:extLst>
          </p:cNvPr>
          <p:cNvSpPr txBox="1">
            <a:spLocks/>
          </p:cNvSpPr>
          <p:nvPr/>
        </p:nvSpPr>
        <p:spPr>
          <a:xfrm>
            <a:off x="1326668" y="3050747"/>
            <a:ext cx="6777285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ü"/>
            </a:pP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네이버쇼핑에서 평점별로 </a:t>
            </a:r>
            <a:r>
              <a:rPr kumimoji="1"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2000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개의 댓글까지 확인이 가능 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296F0A1-9CD2-9C24-3430-04C109C16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82" y="4027713"/>
            <a:ext cx="7054072" cy="1702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EFE8A5D-8BAD-7AD7-A573-2E4C194AD13B}"/>
              </a:ext>
            </a:extLst>
          </p:cNvPr>
          <p:cNvSpPr/>
          <p:nvPr/>
        </p:nvSpPr>
        <p:spPr>
          <a:xfrm>
            <a:off x="1771594" y="4060370"/>
            <a:ext cx="402770" cy="390246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CDE9597-1ED0-8AF8-331C-606A35839417}"/>
              </a:ext>
            </a:extLst>
          </p:cNvPr>
          <p:cNvSpPr/>
          <p:nvPr/>
        </p:nvSpPr>
        <p:spPr>
          <a:xfrm>
            <a:off x="1017816" y="4379980"/>
            <a:ext cx="7086138" cy="124793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A48EA07-15FC-C59C-5E96-1672DBAD7AB8}"/>
              </a:ext>
            </a:extLst>
          </p:cNvPr>
          <p:cNvCxnSpPr>
            <a:cxnSpLocks/>
          </p:cNvCxnSpPr>
          <p:nvPr/>
        </p:nvCxnSpPr>
        <p:spPr>
          <a:xfrm>
            <a:off x="8103954" y="4724399"/>
            <a:ext cx="384124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F460264B-F195-971F-24CE-CB6ED50A67EC}"/>
              </a:ext>
            </a:extLst>
          </p:cNvPr>
          <p:cNvSpPr txBox="1">
            <a:spLocks/>
          </p:cNvSpPr>
          <p:nvPr/>
        </p:nvSpPr>
        <p:spPr>
          <a:xfrm>
            <a:off x="8575163" y="4478533"/>
            <a:ext cx="2950029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리뷰와 </a:t>
            </a:r>
            <a:r>
              <a:rPr kumimoji="1" lang="ko-KR" altLang="en-US" sz="20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별점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데이터 수집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5D47D60-4158-4B35-35F0-B62B1A6A3D3F}"/>
              </a:ext>
            </a:extLst>
          </p:cNvPr>
          <p:cNvSpPr txBox="1">
            <a:spLocks/>
          </p:cNvSpPr>
          <p:nvPr/>
        </p:nvSpPr>
        <p:spPr>
          <a:xfrm>
            <a:off x="1326667" y="2578644"/>
            <a:ext cx="6777285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ü"/>
            </a:pPr>
            <a:r>
              <a:rPr kumimoji="1"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점에서 </a:t>
            </a:r>
            <a:r>
              <a:rPr kumimoji="1"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5</a:t>
            </a:r>
            <a:r>
              <a:rPr kumimoji="1"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점까지 카테고리로 나누어져 있음</a:t>
            </a:r>
            <a:endParaRPr kumimoji="1"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19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01E2162-EFAC-CDAC-4E01-2266C67E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3" y="2856091"/>
            <a:ext cx="7100550" cy="28480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0DA623-BF09-059D-4E90-1A52E7A3BC9D}"/>
              </a:ext>
            </a:extLst>
          </p:cNvPr>
          <p:cNvSpPr txBox="1">
            <a:spLocks/>
          </p:cNvSpPr>
          <p:nvPr/>
        </p:nvSpPr>
        <p:spPr>
          <a:xfrm>
            <a:off x="206829" y="218395"/>
            <a:ext cx="2547257" cy="107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수집</a:t>
            </a:r>
            <a:endParaRPr kumimoji="1" lang="ko-Kore-KR" altLang="en-US" sz="3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107D793-222C-C840-FA6D-91DA7714EF66}"/>
              </a:ext>
            </a:extLst>
          </p:cNvPr>
          <p:cNvSpPr txBox="1">
            <a:spLocks/>
          </p:cNvSpPr>
          <p:nvPr/>
        </p:nvSpPr>
        <p:spPr>
          <a:xfrm>
            <a:off x="206829" y="954428"/>
            <a:ext cx="3479346" cy="5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en-US" altLang="ko-KR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Selenium Crawling</a:t>
            </a:r>
            <a:r>
              <a:rPr kumimoji="1" lang="ko-KR" altLang="en-US" sz="18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 개수</a:t>
            </a:r>
            <a:endParaRPr kumimoji="1" lang="ko-Kore-KR" altLang="en-US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1A8E7D-3EE0-333D-2E17-98C37782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" y="1779248"/>
            <a:ext cx="7093858" cy="9579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C721EEE-2A94-AC45-C180-B2B94ED33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03165"/>
              </p:ext>
            </p:extLst>
          </p:nvPr>
        </p:nvGraphicFramePr>
        <p:xfrm>
          <a:off x="7603971" y="2823754"/>
          <a:ext cx="4297136" cy="16459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5613">
                  <a:extLst>
                    <a:ext uri="{9D8B030D-6E8A-4147-A177-3AD203B41FA5}">
                      <a16:colId xmlns:a16="http://schemas.microsoft.com/office/drawing/2014/main" val="2710319002"/>
                    </a:ext>
                  </a:extLst>
                </a:gridCol>
                <a:gridCol w="813753">
                  <a:extLst>
                    <a:ext uri="{9D8B030D-6E8A-4147-A177-3AD203B41FA5}">
                      <a16:colId xmlns:a16="http://schemas.microsoft.com/office/drawing/2014/main" val="3152331143"/>
                    </a:ext>
                  </a:extLst>
                </a:gridCol>
                <a:gridCol w="653912">
                  <a:extLst>
                    <a:ext uri="{9D8B030D-6E8A-4147-A177-3AD203B41FA5}">
                      <a16:colId xmlns:a16="http://schemas.microsoft.com/office/drawing/2014/main" val="3870751743"/>
                    </a:ext>
                  </a:extLst>
                </a:gridCol>
                <a:gridCol w="830364">
                  <a:extLst>
                    <a:ext uri="{9D8B030D-6E8A-4147-A177-3AD203B41FA5}">
                      <a16:colId xmlns:a16="http://schemas.microsoft.com/office/drawing/2014/main" val="549735219"/>
                    </a:ext>
                  </a:extLst>
                </a:gridCol>
                <a:gridCol w="799226">
                  <a:extLst>
                    <a:ext uri="{9D8B030D-6E8A-4147-A177-3AD203B41FA5}">
                      <a16:colId xmlns:a16="http://schemas.microsoft.com/office/drawing/2014/main" val="827009323"/>
                    </a:ext>
                  </a:extLst>
                </a:gridCol>
                <a:gridCol w="754268">
                  <a:extLst>
                    <a:ext uri="{9D8B030D-6E8A-4147-A177-3AD203B41FA5}">
                      <a16:colId xmlns:a16="http://schemas.microsoft.com/office/drawing/2014/main" val="2732984831"/>
                    </a:ext>
                  </a:extLst>
                </a:gridCol>
              </a:tblGrid>
              <a:tr h="212289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에이센트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헤오드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헤트라스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코코도르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플로랑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791828"/>
                  </a:ext>
                </a:extLst>
              </a:tr>
              <a:tr h="2122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</a:t>
                      </a:r>
                      <a:r>
                        <a:rPr lang="ko-KR" altLang="en-US" sz="1200" dirty="0"/>
                        <a:t>점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2007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1673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1135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1620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1838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2538"/>
                  </a:ext>
                </a:extLst>
              </a:tr>
              <a:tr h="2122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</a:t>
                      </a:r>
                      <a:r>
                        <a:rPr lang="ko-KR" altLang="en-US" sz="1200" dirty="0"/>
                        <a:t>점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1639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1550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314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1529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923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260940"/>
                  </a:ext>
                </a:extLst>
              </a:tr>
              <a:tr h="2122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r>
                        <a:rPr lang="ko-KR" altLang="en-US" sz="1200" dirty="0"/>
                        <a:t>점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1567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189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1154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378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672221"/>
                  </a:ext>
                </a:extLst>
              </a:tr>
              <a:tr h="2122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r>
                        <a:rPr lang="ko-KR" altLang="en-US" sz="1200" dirty="0"/>
                        <a:t>점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409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307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123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41996"/>
                  </a:ext>
                </a:extLst>
              </a:tr>
              <a:tr h="21228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r>
                        <a:rPr lang="ko-KR" altLang="en-US" sz="1200" dirty="0"/>
                        <a:t>점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325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94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979214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418F62FA-9E21-9C5C-2243-D00FBD9BB2F8}"/>
              </a:ext>
            </a:extLst>
          </p:cNvPr>
          <p:cNvSpPr txBox="1">
            <a:spLocks/>
          </p:cNvSpPr>
          <p:nvPr/>
        </p:nvSpPr>
        <p:spPr>
          <a:xfrm>
            <a:off x="718607" y="5903572"/>
            <a:ext cx="4894489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총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19,519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개의 네이버쇼핑 댓글 데이터수집</a:t>
            </a:r>
            <a:endParaRPr kumimoji="1" lang="en-US" altLang="ko-KR" sz="18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8761911-0DDD-C56E-86CE-F2DDD8A05656}"/>
              </a:ext>
            </a:extLst>
          </p:cNvPr>
          <p:cNvSpPr/>
          <p:nvPr/>
        </p:nvSpPr>
        <p:spPr>
          <a:xfrm>
            <a:off x="844246" y="5439648"/>
            <a:ext cx="478971" cy="361762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3104ED4-50F9-CA12-ED5E-141F39C51C83}"/>
              </a:ext>
            </a:extLst>
          </p:cNvPr>
          <p:cNvSpPr/>
          <p:nvPr/>
        </p:nvSpPr>
        <p:spPr>
          <a:xfrm>
            <a:off x="844246" y="1903332"/>
            <a:ext cx="1014413" cy="828675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1E35D20-0DAD-AC55-0D24-FE0CDD7E7EFC}"/>
              </a:ext>
            </a:extLst>
          </p:cNvPr>
          <p:cNvSpPr txBox="1">
            <a:spLocks/>
          </p:cNvSpPr>
          <p:nvPr/>
        </p:nvSpPr>
        <p:spPr>
          <a:xfrm>
            <a:off x="8626404" y="2392164"/>
            <a:ext cx="2252269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200" b="1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브랜드별 상세 데이터 수집 개수</a:t>
            </a:r>
            <a:endParaRPr kumimoji="1" lang="en-US" altLang="ko-KR" sz="1200" b="1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C405AF-3FCA-23D8-EFA1-8F0102B3FD7D}"/>
              </a:ext>
            </a:extLst>
          </p:cNvPr>
          <p:cNvSpPr txBox="1">
            <a:spLocks/>
          </p:cNvSpPr>
          <p:nvPr/>
        </p:nvSpPr>
        <p:spPr>
          <a:xfrm>
            <a:off x="7603971" y="4469674"/>
            <a:ext cx="4479172" cy="463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대부분 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4~5</a:t>
            </a:r>
            <a:r>
              <a:rPr kumimoji="1" lang="ko-KR" altLang="en-US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점에 리뷰가 </a:t>
            </a:r>
            <a:r>
              <a:rPr kumimoji="1" lang="ko-KR" altLang="en-US" sz="18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분포되어있다</a:t>
            </a:r>
            <a:r>
              <a:rPr kumimoji="1" lang="en-US" altLang="ko-KR" sz="18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733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1565</Words>
  <Application>Microsoft Macintosh PowerPoint</Application>
  <PresentationFormat>와이드스크린</PresentationFormat>
  <Paragraphs>283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Apple SD Gothic Neo</vt:lpstr>
      <vt:lpstr>NanumMyeongjo</vt:lpstr>
      <vt:lpstr>Arial</vt:lpstr>
      <vt:lpstr>Calibri</vt:lpstr>
      <vt:lpstr>Calibri Light</vt:lpstr>
      <vt:lpstr>Wingdings</vt:lpstr>
      <vt:lpstr>Office 테마</vt:lpstr>
      <vt:lpstr>네이버 쇼핑의 댓글을 이용한 텍스트 분석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데이터 분석</vt:lpstr>
      <vt:lpstr>결론</vt:lpstr>
      <vt:lpstr>결론</vt:lpstr>
      <vt:lpstr>참고문헌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네이버쇼핑 댓글을 이용한 디퓨저 제품분석</dc:title>
  <dc:creator>함 송민</dc:creator>
  <cp:lastModifiedBy>함 송민</cp:lastModifiedBy>
  <cp:revision>34</cp:revision>
  <dcterms:created xsi:type="dcterms:W3CDTF">2022-12-05T14:55:47Z</dcterms:created>
  <dcterms:modified xsi:type="dcterms:W3CDTF">2022-12-09T06:07:10Z</dcterms:modified>
</cp:coreProperties>
</file>